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54" r:id="rId2"/>
    <p:sldId id="795" r:id="rId3"/>
    <p:sldId id="887" r:id="rId4"/>
    <p:sldId id="877" r:id="rId5"/>
    <p:sldId id="889" r:id="rId6"/>
    <p:sldId id="866" r:id="rId7"/>
    <p:sldId id="890" r:id="rId8"/>
    <p:sldId id="863" r:id="rId9"/>
    <p:sldId id="823" r:id="rId10"/>
    <p:sldId id="832" r:id="rId11"/>
    <p:sldId id="885" r:id="rId12"/>
    <p:sldId id="843" r:id="rId13"/>
    <p:sldId id="844" r:id="rId14"/>
    <p:sldId id="872" r:id="rId15"/>
  </p:sldIdLst>
  <p:sldSz cx="9144000" cy="6858000" type="screen4x3"/>
  <p:notesSz cx="6884988" cy="100187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66CC"/>
    <a:srgbClr val="FF66FF"/>
    <a:srgbClr val="FFFF99"/>
    <a:srgbClr val="FFFF66"/>
    <a:srgbClr val="CCFFFF"/>
    <a:srgbClr val="CC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17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1008"/>
        <p:guide pos="38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930623BD-94CC-4E84-A55A-82D08CED77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t" anchorCtr="0" compatLnSpc="1">
            <a:prstTxWarp prst="textNoShape">
              <a:avLst/>
            </a:prstTxWarp>
          </a:bodyPr>
          <a:lstStyle>
            <a:lvl1pPr algn="l" defTabSz="9271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3E355A70-B313-4A00-BD0A-A460A39A06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64" name="Rectangle 4">
            <a:extLst>
              <a:ext uri="{FF2B5EF4-FFF2-40B4-BE49-F238E27FC236}">
                <a16:creationId xmlns:a16="http://schemas.microsoft.com/office/drawing/2014/main" id="{340BD38E-48AD-4EBF-89A5-05E981C516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b" anchorCtr="0" compatLnSpc="1">
            <a:prstTxWarp prst="textNoShape">
              <a:avLst/>
            </a:prstTxWarp>
          </a:bodyPr>
          <a:lstStyle>
            <a:lvl1pPr algn="l" defTabSz="9271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65" name="Rectangle 5">
            <a:extLst>
              <a:ext uri="{FF2B5EF4-FFF2-40B4-BE49-F238E27FC236}">
                <a16:creationId xmlns:a16="http://schemas.microsoft.com/office/drawing/2014/main" id="{E7BA604C-3565-4244-9D08-C84857264BE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865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C89AE1C-E0BE-4252-B396-594F7B2ABFA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8D70867-A03C-4A8C-AAD5-985BA1EF39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t" anchorCtr="0" compatLnSpc="1">
            <a:prstTxWarp prst="textNoShape">
              <a:avLst/>
            </a:prstTxWarp>
          </a:bodyPr>
          <a:lstStyle>
            <a:lvl1pPr algn="l" defTabSz="92710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852DCD-9AF9-4263-8DFF-3746915592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40E8D03-F1CB-4554-A1AF-BA7A0418B2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2475"/>
            <a:ext cx="5008563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4F478078-EAB6-4724-A1BA-8484D609B2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759325"/>
            <a:ext cx="5046662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3363AA81-AC72-4B58-BEA1-C32F3925D8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b" anchorCtr="0" compatLnSpc="1">
            <a:prstTxWarp prst="textNoShape">
              <a:avLst/>
            </a:prstTxWarp>
          </a:bodyPr>
          <a:lstStyle>
            <a:lvl1pPr algn="l" defTabSz="92710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F94E70AE-F5BB-421F-B21C-B9EEB9CE93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8650"/>
            <a:ext cx="2982913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668" tIns="46333" rIns="92668" bIns="46333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B2C597E-DB75-487C-970B-2F94C6317C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93E1CBC-762C-4165-BAC4-98E8A34495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4CCC13-F66D-46EF-A293-F18A011AA6BA}" type="slidenum">
              <a:rPr lang="de-DE" altLang="de-DE" sz="1100" smtClean="0"/>
              <a:pPr>
                <a:spcBef>
                  <a:spcPct val="0"/>
                </a:spcBef>
              </a:pPr>
              <a:t>1</a:t>
            </a:fld>
            <a:endParaRPr lang="de-DE" altLang="de-DE" sz="11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5894E28-1A0D-413E-B309-34453FBD7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81D9BF6-208D-42D0-B8EB-1BA7B87F3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1" rIns="92601" bIns="46301"/>
          <a:lstStyle/>
          <a:p>
            <a:pPr eaLnBrk="1" hangingPunct="1"/>
            <a:endParaRPr lang="de-DE" altLang="de-DE" sz="1400">
              <a:cs typeface="Times New Roman" panose="02020603050405020304" pitchFamily="18" charset="0"/>
            </a:endParaRPr>
          </a:p>
          <a:p>
            <a:pPr eaLnBrk="1" hangingPunct="1"/>
            <a:endParaRPr lang="de-DE" altLang="de-DE" sz="1400">
              <a:cs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endParaRPr lang="de-DE" altLang="de-DE"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>
            <a:extLst>
              <a:ext uri="{FF2B5EF4-FFF2-40B4-BE49-F238E27FC236}">
                <a16:creationId xmlns:a16="http://schemas.microsoft.com/office/drawing/2014/main" id="{5CC88985-D981-4DEB-AF7A-9B92E2B5BD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>
            <a:extLst>
              <a:ext uri="{FF2B5EF4-FFF2-40B4-BE49-F238E27FC236}">
                <a16:creationId xmlns:a16="http://schemas.microsoft.com/office/drawing/2014/main" id="{400DAE0A-2BA7-4C6E-840A-D79873D17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altLang="de-DE"/>
          </a:p>
        </p:txBody>
      </p:sp>
      <p:sp>
        <p:nvSpPr>
          <p:cNvPr id="15364" name="Foliennummernplatzhalter 3">
            <a:extLst>
              <a:ext uri="{FF2B5EF4-FFF2-40B4-BE49-F238E27FC236}">
                <a16:creationId xmlns:a16="http://schemas.microsoft.com/office/drawing/2014/main" id="{6BEAFB0E-F6CD-4A41-AC50-A5A22CF934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36D427-475D-4D87-AE23-2329BDFBC02C}" type="slidenum">
              <a:rPr lang="de-DE" altLang="de-DE" sz="1100" smtClean="0"/>
              <a:pPr>
                <a:spcBef>
                  <a:spcPct val="0"/>
                </a:spcBef>
              </a:pPr>
              <a:t>9</a:t>
            </a:fld>
            <a:endParaRPr lang="de-DE" altLang="de-DE" sz="11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13958FA-7C3C-4231-BCE5-819012E1D1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F2F416-A144-403F-9A0C-9D2E6251ABC5}" type="slidenum">
              <a:rPr lang="de-DE" altLang="de-DE" sz="1100" smtClean="0"/>
              <a:pPr>
                <a:spcBef>
                  <a:spcPct val="0"/>
                </a:spcBef>
              </a:pPr>
              <a:t>14</a:t>
            </a:fld>
            <a:endParaRPr lang="de-DE" altLang="de-DE" sz="11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A16C34C-C6B7-427E-881B-365793BD82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A92F5FB-41C4-412F-B896-B0EF684FBF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601" tIns="46301" rIns="92601" bIns="46301"/>
          <a:lstStyle/>
          <a:p>
            <a:pPr eaLnBrk="1" hangingPunct="1"/>
            <a:endParaRPr lang="de-DE" altLang="de-DE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0">
            <a:extLst>
              <a:ext uri="{FF2B5EF4-FFF2-40B4-BE49-F238E27FC236}">
                <a16:creationId xmlns:a16="http://schemas.microsoft.com/office/drawing/2014/main" id="{549C68DD-49F9-4250-A58C-EEAD7C1283AC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101600" y="139700"/>
          <a:ext cx="8921750" cy="655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Image" r:id="rId3" imgW="12469841" imgH="9168254" progId="Photoshop.Image.6">
                  <p:embed/>
                </p:oleObj>
              </mc:Choice>
              <mc:Fallback>
                <p:oleObj name="Image" r:id="rId3" imgW="12469841" imgH="9168254" progId="Photoshop.Image.6">
                  <p:embed/>
                  <p:pic>
                    <p:nvPicPr>
                      <p:cNvPr id="2050" name="Object 10">
                        <a:extLst>
                          <a:ext uri="{FF2B5EF4-FFF2-40B4-BE49-F238E27FC236}">
                            <a16:creationId xmlns:a16="http://schemas.microsoft.com/office/drawing/2014/main" id="{8514A7D7-6E57-4923-875D-80EC835978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139700"/>
                        <a:ext cx="8921750" cy="655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57200"/>
            <a:ext cx="5562600" cy="1676400"/>
          </a:xfrm>
        </p:spPr>
        <p:txBody>
          <a:bodyPr/>
          <a:lstStyle>
            <a:lvl1pPr>
              <a:lnSpc>
                <a:spcPct val="100000"/>
              </a:lnSpc>
              <a:defRPr sz="3200">
                <a:solidFill>
                  <a:srgbClr val="0C4593"/>
                </a:solidFill>
              </a:defRPr>
            </a:lvl1pPr>
          </a:lstStyle>
          <a:p>
            <a:pPr lvl="0"/>
            <a:r>
              <a:rPr lang="de-DE" noProof="0"/>
              <a:t>Klicken Sie, um das Titelformat zu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5410200" cy="1371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noProof="0"/>
              <a:t>Adresse</a:t>
            </a:r>
          </a:p>
        </p:txBody>
      </p:sp>
    </p:spTree>
    <p:extLst>
      <p:ext uri="{BB962C8B-B14F-4D97-AF65-F5344CB8AC3E}">
        <p14:creationId xmlns:p14="http://schemas.microsoft.com/office/powerpoint/2010/main" val="326975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894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27850" y="304800"/>
            <a:ext cx="2079625" cy="64341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89650" cy="64341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2142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7110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5208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4084638" cy="5062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22838" y="1676400"/>
            <a:ext cx="4084637" cy="5062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9736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5519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1406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39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1475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1258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2">
            <a:extLst>
              <a:ext uri="{FF2B5EF4-FFF2-40B4-BE49-F238E27FC236}">
                <a16:creationId xmlns:a16="http://schemas.microsoft.com/office/drawing/2014/main" id="{4DC9A4B3-CDCC-4653-ACAA-84EB690B0AC6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88900" y="152400"/>
          <a:ext cx="8975725" cy="659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Image" r:id="rId14" imgW="12469841" imgH="9168254" progId="Photoshop.Image.6">
                  <p:embed/>
                </p:oleObj>
              </mc:Choice>
              <mc:Fallback>
                <p:oleObj name="Image" r:id="rId14" imgW="12469841" imgH="9168254" progId="Photoshop.Image.6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152400"/>
                        <a:ext cx="8975725" cy="659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">
            <a:extLst>
              <a:ext uri="{FF2B5EF4-FFF2-40B4-BE49-F238E27FC236}">
                <a16:creationId xmlns:a16="http://schemas.microsoft.com/office/drawing/2014/main" id="{BFE49A46-0BCC-40E5-8340-0E1235F7F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D1F57B72-BD75-48AB-9FCC-586F23225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8321675" cy="506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</a:defRPr>
      </a:lvl9pPr>
    </p:titleStyle>
    <p:bodyStyle>
      <a:lvl1pPr marL="379413" indent="-379413" algn="l" rtl="0" eaLnBrk="0" fontAlgn="base" hangingPunct="0">
        <a:spcBef>
          <a:spcPct val="20000"/>
        </a:spcBef>
        <a:spcAft>
          <a:spcPct val="5000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381000" algn="l" rtl="0" eaLnBrk="0" fontAlgn="base" hangingPunct="0">
        <a:spcBef>
          <a:spcPct val="20000"/>
        </a:spcBef>
        <a:spcAft>
          <a:spcPct val="40000"/>
        </a:spcAft>
        <a:buFont typeface="Wingdings 2" panose="05020102010507070707" pitchFamily="18" charset="2"/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657350" indent="-323850" algn="l" rtl="0" eaLnBrk="0" fontAlgn="base" hangingPunct="0">
        <a:spcBef>
          <a:spcPct val="20000"/>
        </a:spcBef>
        <a:spcAft>
          <a:spcPct val="30000"/>
        </a:spcAft>
        <a:buBlip>
          <a:blip r:embed="rId16"/>
        </a:buBlip>
        <a:defRPr>
          <a:solidFill>
            <a:schemeClr val="tx1"/>
          </a:solidFill>
          <a:latin typeface="+mn-lt"/>
        </a:defRPr>
      </a:lvl3pPr>
      <a:lvl4pPr marL="2133600" indent="-285750" algn="l" rtl="0" eaLnBrk="0" fontAlgn="base" hangingPunct="0">
        <a:spcBef>
          <a:spcPct val="20000"/>
        </a:spcBef>
        <a:spcAft>
          <a:spcPct val="20000"/>
        </a:spcAft>
        <a:buBlip>
          <a:blip r:embed="rId16"/>
        </a:buBlip>
        <a:defRPr sz="1600">
          <a:solidFill>
            <a:schemeClr val="tx1"/>
          </a:solidFill>
          <a:latin typeface="+mn-lt"/>
        </a:defRPr>
      </a:lvl4pPr>
      <a:lvl5pPr marL="2571750" indent="-247650" algn="l" rtl="0" eaLnBrk="0" fontAlgn="base" hangingPunct="0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</a:defRPr>
      </a:lvl5pPr>
      <a:lvl6pPr marL="30289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</a:defRPr>
      </a:lvl6pPr>
      <a:lvl7pPr marL="34861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</a:defRPr>
      </a:lvl7pPr>
      <a:lvl8pPr marL="39433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</a:defRPr>
      </a:lvl8pPr>
      <a:lvl9pPr marL="44005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50">
            <a:extLst>
              <a:ext uri="{FF2B5EF4-FFF2-40B4-BE49-F238E27FC236}">
                <a16:creationId xmlns:a16="http://schemas.microsoft.com/office/drawing/2014/main" id="{9FF38548-5405-467E-8921-329C4BC92E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924800" cy="1676400"/>
          </a:xfrm>
        </p:spPr>
        <p:txBody>
          <a:bodyPr/>
          <a:lstStyle/>
          <a:p>
            <a:pPr algn="ctr" eaLnBrk="1" hangingPunct="1"/>
            <a:r>
              <a:rPr lang="de-DE" altLang="de-DE" sz="4000"/>
              <a:t>Information Zweigwahl</a:t>
            </a:r>
            <a:br>
              <a:rPr lang="de-DE" altLang="de-DE" sz="4000"/>
            </a:br>
            <a:r>
              <a:rPr lang="de-DE" altLang="de-DE" sz="4000"/>
              <a:t> - Der Latein-Zweig - </a:t>
            </a:r>
            <a:br>
              <a:rPr lang="de-DE" altLang="de-DE" sz="4000"/>
            </a:br>
            <a:r>
              <a:rPr lang="de-DE" altLang="de-DE" sz="4000"/>
              <a:t>OStR Herr Gebhardt</a:t>
            </a:r>
          </a:p>
        </p:txBody>
      </p:sp>
      <p:pic>
        <p:nvPicPr>
          <p:cNvPr id="5123" name="Picture 2057" descr="logo_1">
            <a:extLst>
              <a:ext uri="{FF2B5EF4-FFF2-40B4-BE49-F238E27FC236}">
                <a16:creationId xmlns:a16="http://schemas.microsoft.com/office/drawing/2014/main" id="{BF2F791E-435F-45BF-95B6-DC3DFD937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632325"/>
            <a:ext cx="5903913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Audio 2">
            <a:hlinkClick r:id="" action="ppaction://media"/>
            <a:extLst>
              <a:ext uri="{FF2B5EF4-FFF2-40B4-BE49-F238E27FC236}">
                <a16:creationId xmlns:a16="http://schemas.microsoft.com/office/drawing/2014/main" id="{F05095CE-F508-43CB-8916-94B0EBFA2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BD6E5EB-82A0-43CE-93F9-BE6286E21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14400"/>
          </a:xfrm>
          <a:solidFill>
            <a:srgbClr val="CC99FF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3200">
                <a:solidFill>
                  <a:schemeClr val="tx1"/>
                </a:solidFill>
              </a:rPr>
              <a:t>E. Zehn Schülerzitate</a:t>
            </a:r>
          </a:p>
        </p:txBody>
      </p:sp>
      <p:sp>
        <p:nvSpPr>
          <p:cNvPr id="1283075" name="Rectangle 3">
            <a:extLst>
              <a:ext uri="{FF2B5EF4-FFF2-40B4-BE49-F238E27FC236}">
                <a16:creationId xmlns:a16="http://schemas.microsoft.com/office/drawing/2014/main" id="{92D874F1-9E0A-4008-BC5E-D31966529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283076" name="Rectangle 4">
            <a:extLst>
              <a:ext uri="{FF2B5EF4-FFF2-40B4-BE49-F238E27FC236}">
                <a16:creationId xmlns:a16="http://schemas.microsoft.com/office/drawing/2014/main" id="{7D1CF486-2446-4115-BFBD-F016CF1A2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1268413"/>
            <a:ext cx="8351837" cy="460851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00025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de-DE" altLang="de-DE" dirty="0"/>
              <a:t>Warnende Schülerzitate zum Thema </a:t>
            </a:r>
          </a:p>
          <a:p>
            <a:pPr eaLnBrk="1" hangingPunct="1">
              <a:buFontTx/>
              <a:buNone/>
              <a:defRPr/>
            </a:pPr>
            <a:r>
              <a:rPr lang="de-DE" altLang="de-DE" i="1" dirty="0"/>
              <a:t>„Was man unbedingt wissen sollte, wenn man Latein wählt“</a:t>
            </a:r>
          </a:p>
          <a:p>
            <a:pPr lvl="1" eaLnBrk="1" hangingPunct="1">
              <a:defRPr/>
            </a:pPr>
            <a:r>
              <a:rPr lang="de-DE" altLang="de-DE" sz="2400" dirty="0" smtClean="0"/>
              <a:t>Die </a:t>
            </a:r>
            <a:r>
              <a:rPr lang="de-DE" altLang="de-DE" sz="2400" dirty="0"/>
              <a:t>Grundbausteine müssen gut gelernt werden, um Erfolge zu erzielen.“ </a:t>
            </a:r>
          </a:p>
          <a:p>
            <a:pPr lvl="1" eaLnBrk="1" hangingPunct="1">
              <a:defRPr/>
            </a:pPr>
            <a:r>
              <a:rPr lang="de-DE" altLang="de-DE" sz="2400" dirty="0"/>
              <a:t>„Es besteht oft Verwechslungsgefahr.“</a:t>
            </a:r>
          </a:p>
          <a:p>
            <a:pPr lvl="1" eaLnBrk="1" hangingPunct="1">
              <a:defRPr/>
            </a:pPr>
            <a:r>
              <a:rPr lang="de-DE" altLang="de-DE" sz="2400" dirty="0"/>
              <a:t>„Es sollte klar sein, dass Latein keine Sprache im eigentlichen Sinne ist, also mündlich, sondern eher eine schriftliche Sprache ist.“</a:t>
            </a:r>
          </a:p>
          <a:p>
            <a:pPr marL="542925" lvl="1" indent="0" eaLnBrk="1" hangingPunct="1">
              <a:buFont typeface="Wingdings 2" panose="05020102010507070707" pitchFamily="18" charset="2"/>
              <a:buNone/>
              <a:defRPr/>
            </a:pPr>
            <a:endParaRPr lang="de-DE" altLang="de-DE" sz="2400" dirty="0"/>
          </a:p>
          <a:p>
            <a:pPr lvl="1" eaLnBrk="1" hangingPunct="1">
              <a:defRPr/>
            </a:pPr>
            <a:endParaRPr lang="de-DE" altLang="de-DE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8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8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8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8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8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307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E1D1A3C-9224-4F37-A887-FE5A576FB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14400"/>
          </a:xfrm>
          <a:solidFill>
            <a:srgbClr val="CC99FF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3200">
                <a:solidFill>
                  <a:schemeClr val="tx1"/>
                </a:solidFill>
              </a:rPr>
              <a:t>E. Zehn Schülerzitate</a:t>
            </a:r>
          </a:p>
        </p:txBody>
      </p:sp>
      <p:sp>
        <p:nvSpPr>
          <p:cNvPr id="1283075" name="Rectangle 3">
            <a:extLst>
              <a:ext uri="{FF2B5EF4-FFF2-40B4-BE49-F238E27FC236}">
                <a16:creationId xmlns:a16="http://schemas.microsoft.com/office/drawing/2014/main" id="{6F5C50F7-BD08-4399-AA6B-FC986FC7F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283076" name="Rectangle 4">
            <a:extLst>
              <a:ext uri="{FF2B5EF4-FFF2-40B4-BE49-F238E27FC236}">
                <a16:creationId xmlns:a16="http://schemas.microsoft.com/office/drawing/2014/main" id="{C15D155D-F7CE-4928-B06C-6A8843B73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557338"/>
            <a:ext cx="8351837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00025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dirty="0"/>
              <a:t>Ermunternde Schülerzitate zum Thema </a:t>
            </a:r>
          </a:p>
          <a:p>
            <a:pPr eaLnBrk="1" hangingPunct="1">
              <a:buFontTx/>
              <a:buNone/>
            </a:pPr>
            <a:r>
              <a:rPr lang="de-DE" altLang="de-DE" i="1" dirty="0"/>
              <a:t>„Was man unbedingt wissen sollte, wenn man Latein wählt“</a:t>
            </a:r>
          </a:p>
          <a:p>
            <a:pPr lvl="1" eaLnBrk="1" hangingPunct="1"/>
            <a:r>
              <a:rPr lang="de-DE" altLang="de-DE" sz="2400" dirty="0" smtClean="0"/>
              <a:t>„</a:t>
            </a:r>
            <a:r>
              <a:rPr lang="de-DE" altLang="de-DE" sz="2400" dirty="0"/>
              <a:t>Vieles baut aufeinander auf.“</a:t>
            </a:r>
          </a:p>
          <a:p>
            <a:pPr lvl="1" eaLnBrk="1" hangingPunct="1"/>
            <a:r>
              <a:rPr lang="de-DE" altLang="de-DE" sz="2400" dirty="0"/>
              <a:t>„Wenn man immer dran bleibt, ist es nicht schwer.“</a:t>
            </a:r>
          </a:p>
          <a:p>
            <a:pPr lvl="1" eaLnBrk="1" hangingPunct="1"/>
            <a:r>
              <a:rPr lang="de-DE" altLang="de-DE" sz="2400" dirty="0"/>
              <a:t>„Mit Lateinkenntnissen fällt es leichter, deutsche Fremdwörter und Fachbegriffe abzuleiten oder Wörter anderer Sprachen zu lernen.“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8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8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8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8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8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307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20A88A6-2D7D-4958-BAFD-9FB04BBDF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63613"/>
          </a:xfrm>
          <a:solidFill>
            <a:srgbClr val="CC99FF"/>
          </a:solidFill>
        </p:spPr>
        <p:txBody>
          <a:bodyPr/>
          <a:lstStyle/>
          <a:p>
            <a:pPr eaLnBrk="1" hangingPunct="1"/>
            <a:r>
              <a:rPr lang="de-DE" altLang="de-DE" sz="3200">
                <a:solidFill>
                  <a:schemeClr val="tx1"/>
                </a:solidFill>
              </a:rPr>
              <a:t>E. Lehrer-Erfahrungen zur Zweigwahl</a:t>
            </a:r>
            <a:endParaRPr lang="de-DE" altLang="de-DE" sz="3200"/>
          </a:p>
        </p:txBody>
      </p:sp>
      <p:sp>
        <p:nvSpPr>
          <p:cNvPr id="1303555" name="Rectangle 3">
            <a:extLst>
              <a:ext uri="{FF2B5EF4-FFF2-40B4-BE49-F238E27FC236}">
                <a16:creationId xmlns:a16="http://schemas.microsoft.com/office/drawing/2014/main" id="{1825B362-C9CB-4ED0-949F-ECC2D0DCC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303556" name="Rectangle 4">
            <a:extLst>
              <a:ext uri="{FF2B5EF4-FFF2-40B4-BE49-F238E27FC236}">
                <a16:creationId xmlns:a16="http://schemas.microsoft.com/office/drawing/2014/main" id="{46342E25-D081-4202-923B-28D8546E0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1255713"/>
            <a:ext cx="8424863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de-DE" altLang="de-DE"/>
              <a:t>Lateinzweig als Physik-Hauptfach-Vermeidung kann funktionieren, ist sehr oft aber nicht die Lösung.  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/>
              <a:t>Leistungsfähigkeit und Leistungsbereitschaft sind die entscheidenden Kriterien für eine erfolgreiche Schulkarriere, nicht der gewählte Zweig.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0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355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7B39BA8-E938-485F-AC0C-75D79C126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63613"/>
          </a:xfrm>
          <a:solidFill>
            <a:srgbClr val="CC99FF"/>
          </a:solidFill>
        </p:spPr>
        <p:txBody>
          <a:bodyPr/>
          <a:lstStyle/>
          <a:p>
            <a:pPr eaLnBrk="1" hangingPunct="1"/>
            <a:r>
              <a:rPr lang="de-DE" altLang="de-DE" sz="3200"/>
              <a:t>Wir Eltern können kein Latein!</a:t>
            </a:r>
          </a:p>
        </p:txBody>
      </p:sp>
      <p:sp>
        <p:nvSpPr>
          <p:cNvPr id="1304579" name="Rectangle 3">
            <a:extLst>
              <a:ext uri="{FF2B5EF4-FFF2-40B4-BE49-F238E27FC236}">
                <a16:creationId xmlns:a16="http://schemas.microsoft.com/office/drawing/2014/main" id="{0A7EA43F-7939-484F-B381-CE423827C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304580" name="Rectangle 4">
            <a:extLst>
              <a:ext uri="{FF2B5EF4-FFF2-40B4-BE49-F238E27FC236}">
                <a16:creationId xmlns:a16="http://schemas.microsoft.com/office/drawing/2014/main" id="{E5539F83-8C5B-4B71-8C1B-C9B6C3DF9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557338"/>
            <a:ext cx="8424863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  <a:buFontTx/>
              <a:buBlip>
                <a:blip r:embed="rId2"/>
              </a:buBlip>
              <a:defRPr/>
            </a:pPr>
            <a:r>
              <a:rPr lang="de-DE" altLang="de-DE" sz="2300" b="1" dirty="0"/>
              <a:t>„Wir Eltern können kein Latein!</a:t>
            </a:r>
            <a:r>
              <a:rPr lang="de-DE" altLang="de-DE" sz="2300" dirty="0"/>
              <a:t>“ </a:t>
            </a:r>
          </a:p>
          <a:p>
            <a:pPr marL="0" indent="0" eaLnBrk="1" hangingPunct="1">
              <a:spcBef>
                <a:spcPct val="20000"/>
              </a:spcBef>
              <a:spcAft>
                <a:spcPct val="50000"/>
              </a:spcAft>
              <a:defRPr/>
            </a:pPr>
            <a:r>
              <a:rPr lang="de-DE" altLang="de-DE" sz="2300" b="1" i="1" dirty="0"/>
              <a:t>     </a:t>
            </a:r>
            <a:r>
              <a:rPr lang="de-DE" altLang="de-DE" sz="2300" i="1" dirty="0"/>
              <a:t>Nicht erforderlich! </a:t>
            </a:r>
          </a:p>
          <a:p>
            <a:pPr marL="0" indent="0" eaLnBrk="1" hangingPunct="1">
              <a:spcBef>
                <a:spcPct val="20000"/>
              </a:spcBef>
              <a:spcAft>
                <a:spcPct val="50000"/>
              </a:spcAft>
              <a:defRPr/>
            </a:pPr>
            <a:r>
              <a:rPr lang="de-DE" altLang="de-DE" sz="2300" i="1" dirty="0"/>
              <a:t>Ihr Kind muss „nur“ die Grundprinzipien schulischen Unterrichts beherzigen:</a:t>
            </a:r>
          </a:p>
          <a:p>
            <a:pPr eaLnBrk="1" hangingPunct="1">
              <a:spcBef>
                <a:spcPct val="20000"/>
              </a:spcBef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de-DE" altLang="de-DE" sz="2300" dirty="0"/>
              <a:t>Regelmäßiges </a:t>
            </a:r>
            <a:r>
              <a:rPr lang="de-DE" altLang="de-DE" sz="2300" dirty="0" smtClean="0"/>
              <a:t>Lernen und Anfertigen der HA </a:t>
            </a:r>
            <a:endParaRPr lang="de-DE" altLang="de-DE" sz="2300" dirty="0"/>
          </a:p>
          <a:p>
            <a:pPr eaLnBrk="1" hangingPunct="1">
              <a:spcBef>
                <a:spcPct val="20000"/>
              </a:spcBef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de-DE" altLang="de-DE" sz="2300" dirty="0"/>
              <a:t>Aufmerksamkeit und Mitarbeit im Unterricht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de-DE" altLang="de-DE" sz="2300" dirty="0"/>
              <a:t>Vorbereitung auf Leistungsnachweise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0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0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0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0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0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457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BB34175-0FFF-4450-B74B-B059072A2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850" y="3292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E6001D8-F9D1-484E-AE1E-8053C8D0ED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565400"/>
            <a:ext cx="7924800" cy="1676400"/>
          </a:xfrm>
          <a:noFill/>
        </p:spPr>
        <p:txBody>
          <a:bodyPr/>
          <a:lstStyle/>
          <a:p>
            <a:pPr algn="ctr" eaLnBrk="1" hangingPunct="1"/>
            <a:r>
              <a:rPr lang="de-DE" altLang="de-DE" sz="2800" i="1"/>
              <a:t>Jetzt bin ich mit meinem Latein am Ende.</a:t>
            </a:r>
            <a:br>
              <a:rPr lang="de-DE" altLang="de-DE" sz="2800" i="1"/>
            </a:br>
            <a:r>
              <a:rPr lang="de-DE" altLang="de-DE" sz="2800" i="1"/>
              <a:t/>
            </a:r>
            <a:br>
              <a:rPr lang="de-DE" altLang="de-DE" sz="2800" i="1"/>
            </a:br>
            <a:r>
              <a:rPr lang="de-DE" altLang="de-DE" sz="2800" i="1"/>
              <a:t>Haben sie noch Fragen?</a:t>
            </a:r>
            <a:r>
              <a:rPr lang="de-DE" altLang="de-DE"/>
              <a:t> </a:t>
            </a:r>
          </a:p>
        </p:txBody>
      </p:sp>
      <p:pic>
        <p:nvPicPr>
          <p:cNvPr id="20484" name="Picture 4" descr="logo_1">
            <a:extLst>
              <a:ext uri="{FF2B5EF4-FFF2-40B4-BE49-F238E27FC236}">
                <a16:creationId xmlns:a16="http://schemas.microsoft.com/office/drawing/2014/main" id="{4A4264C3-2FEA-4BC1-8978-56541AB01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83150"/>
            <a:ext cx="5903913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20825E2-8739-440C-985A-066999227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14400"/>
          </a:xfrm>
        </p:spPr>
        <p:txBody>
          <a:bodyPr/>
          <a:lstStyle/>
          <a:p>
            <a:pPr eaLnBrk="1" hangingPunct="1"/>
            <a:r>
              <a:rPr lang="de-DE" altLang="de-DE" sz="3200"/>
              <a:t>Übersicht</a:t>
            </a:r>
            <a:endParaRPr lang="de-DE" altLang="de-DE"/>
          </a:p>
        </p:txBody>
      </p:sp>
      <p:sp>
        <p:nvSpPr>
          <p:cNvPr id="1209352" name="Text Box 8">
            <a:extLst>
              <a:ext uri="{FF2B5EF4-FFF2-40B4-BE49-F238E27FC236}">
                <a16:creationId xmlns:a16="http://schemas.microsoft.com/office/drawing/2014/main" id="{3D4C9AE4-A4A0-4D0F-8FA3-94A69FFED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350" y="2781300"/>
            <a:ext cx="7272338" cy="107721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altLang="de-DE" sz="3200" b="1" dirty="0"/>
              <a:t>B. Warum Latein manchen Schülern schwer fällt</a:t>
            </a:r>
          </a:p>
        </p:txBody>
      </p:sp>
      <p:sp>
        <p:nvSpPr>
          <p:cNvPr id="1209353" name="Text Box 9">
            <a:extLst>
              <a:ext uri="{FF2B5EF4-FFF2-40B4-BE49-F238E27FC236}">
                <a16:creationId xmlns:a16="http://schemas.microsoft.com/office/drawing/2014/main" id="{64801FB4-1CBA-45A3-AEE1-C40997EE3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893888"/>
            <a:ext cx="7273925" cy="584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altLang="de-DE" sz="3200" b="1"/>
              <a:t>A. Latein und Mathematik</a:t>
            </a:r>
          </a:p>
        </p:txBody>
      </p:sp>
      <p:sp>
        <p:nvSpPr>
          <p:cNvPr id="1209354" name="Text Box 10">
            <a:extLst>
              <a:ext uri="{FF2B5EF4-FFF2-40B4-BE49-F238E27FC236}">
                <a16:creationId xmlns:a16="http://schemas.microsoft.com/office/drawing/2014/main" id="{D92F07E6-E8CD-4D4D-BA11-95B9E3545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8" y="4076700"/>
            <a:ext cx="7267575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altLang="de-DE" sz="3200" b="1"/>
              <a:t>C. Latein lernen – Wozu? </a:t>
            </a:r>
          </a:p>
        </p:txBody>
      </p:sp>
      <p:sp>
        <p:nvSpPr>
          <p:cNvPr id="1209355" name="Text Box 11">
            <a:extLst>
              <a:ext uri="{FF2B5EF4-FFF2-40B4-BE49-F238E27FC236}">
                <a16:creationId xmlns:a16="http://schemas.microsoft.com/office/drawing/2014/main" id="{C5E4FFE0-56B3-4D30-8D8D-0FA4BAFAE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663" y="5013325"/>
            <a:ext cx="7265987" cy="5889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altLang="de-DE" sz="3200" b="1" dirty="0"/>
              <a:t>D. </a:t>
            </a:r>
            <a:r>
              <a:rPr lang="de-DE" altLang="de-DE" sz="3200" b="1" dirty="0" smtClean="0"/>
              <a:t>Die beiden Wege </a:t>
            </a:r>
            <a:r>
              <a:rPr lang="de-DE" altLang="de-DE" sz="3200" b="1" dirty="0"/>
              <a:t>zum Latinum</a:t>
            </a:r>
          </a:p>
        </p:txBody>
      </p:sp>
      <p:sp>
        <p:nvSpPr>
          <p:cNvPr id="1209356" name="Text Box 12">
            <a:extLst>
              <a:ext uri="{FF2B5EF4-FFF2-40B4-BE49-F238E27FC236}">
                <a16:creationId xmlns:a16="http://schemas.microsoft.com/office/drawing/2014/main" id="{AE9DED66-668F-4473-8CDB-851CF0F51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802313"/>
            <a:ext cx="7273925" cy="5842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altLang="de-DE" sz="3200" b="1"/>
              <a:t>E. Schülerzitate/ Lehrer-Erfahrungen</a:t>
            </a:r>
          </a:p>
        </p:txBody>
      </p:sp>
      <p:pic>
        <p:nvPicPr>
          <p:cNvPr id="7176" name="Audio 1">
            <a:hlinkClick r:id="" action="ppaction://media"/>
            <a:extLst>
              <a:ext uri="{FF2B5EF4-FFF2-40B4-BE49-F238E27FC236}">
                <a16:creationId xmlns:a16="http://schemas.microsoft.com/office/drawing/2014/main" id="{D16D8549-E113-4592-B377-6EF8828C0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0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0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352" grpId="0" animBg="1"/>
      <p:bldP spid="1209353" grpId="0" animBg="1"/>
      <p:bldP spid="1209354" grpId="0" animBg="1"/>
      <p:bldP spid="1209355" grpId="0" animBg="1"/>
      <p:bldP spid="12093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CA6C0FD-1601-4FB4-AE98-C9923B1CA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63613"/>
          </a:xfrm>
          <a:solidFill>
            <a:srgbClr val="FFCC99"/>
          </a:solidFill>
        </p:spPr>
        <p:txBody>
          <a:bodyPr/>
          <a:lstStyle/>
          <a:p>
            <a:pPr eaLnBrk="1" hangingPunct="1"/>
            <a:r>
              <a:rPr lang="de-DE" altLang="de-DE" sz="3600">
                <a:solidFill>
                  <a:schemeClr val="tx1"/>
                </a:solidFill>
              </a:rPr>
              <a:t>A. Latein und Mathematik</a:t>
            </a:r>
            <a:endParaRPr lang="de-DE" altLang="de-DE" sz="3600"/>
          </a:p>
        </p:txBody>
      </p:sp>
      <p:sp>
        <p:nvSpPr>
          <p:cNvPr id="1302531" name="Rectangle 3">
            <a:extLst>
              <a:ext uri="{FF2B5EF4-FFF2-40B4-BE49-F238E27FC236}">
                <a16:creationId xmlns:a16="http://schemas.microsoft.com/office/drawing/2014/main" id="{04493EBC-7C19-41A6-BE81-F1459A278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302532" name="Rectangle 4">
            <a:extLst>
              <a:ext uri="{FF2B5EF4-FFF2-40B4-BE49-F238E27FC236}">
                <a16:creationId xmlns:a16="http://schemas.microsoft.com/office/drawing/2014/main" id="{D5C31830-BA2A-4730-8470-447E2173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" y="1341438"/>
            <a:ext cx="8424863" cy="530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</a:pPr>
            <a:r>
              <a:rPr lang="de-DE" altLang="de-DE" sz="2400" b="1" dirty="0"/>
              <a:t>Latein</a:t>
            </a:r>
            <a:r>
              <a:rPr lang="de-DE" altLang="de-DE" sz="2400" dirty="0"/>
              <a:t> ist auch für den Schüler </a:t>
            </a:r>
            <a:r>
              <a:rPr lang="de-DE" altLang="de-DE" sz="2400" b="1" dirty="0"/>
              <a:t>bedenkenswert, </a:t>
            </a:r>
            <a:r>
              <a:rPr lang="de-DE" altLang="de-DE" sz="2400" dirty="0"/>
              <a:t/>
            </a:r>
            <a:br>
              <a:rPr lang="de-DE" altLang="de-DE" sz="2400" dirty="0"/>
            </a:br>
            <a:r>
              <a:rPr lang="de-DE" altLang="de-DE" sz="2400" dirty="0"/>
              <a:t>der seine </a:t>
            </a:r>
            <a:r>
              <a:rPr lang="de-DE" altLang="de-DE" sz="2400" b="1" dirty="0"/>
              <a:t>Stärken mehr in Mathe als in Franz</a:t>
            </a:r>
            <a:r>
              <a:rPr lang="de-DE" altLang="de-DE" sz="2400" dirty="0"/>
              <a:t>. sieht.</a:t>
            </a:r>
          </a:p>
          <a:p>
            <a:pPr lvl="1" eaLnBrk="1" hangingPunct="1">
              <a:lnSpc>
                <a:spcPct val="150000"/>
              </a:lnSpc>
            </a:pPr>
            <a:r>
              <a:rPr lang="de-DE" altLang="de-DE" sz="2400" dirty="0"/>
              <a:t>Denn das Fach Latein ist vom Typus her mit dem Fach Mathematik sehr verwandt! (vgl. spätere Folien)</a:t>
            </a:r>
          </a:p>
          <a:p>
            <a:pPr lvl="1" eaLnBrk="1" hangingPunct="1">
              <a:lnSpc>
                <a:spcPct val="150000"/>
              </a:lnSpc>
            </a:pPr>
            <a:r>
              <a:rPr lang="de-DE" altLang="de-DE" sz="2400" dirty="0"/>
              <a:t>Latein unterscheidet sich von Engl./Franz. zum Beispiel dadurch, dass es im s-Zweig Latein kein Hörverstehen und kein Verfassen von lateinischen Texten gibt. </a:t>
            </a:r>
          </a:p>
        </p:txBody>
      </p:sp>
      <p:pic>
        <p:nvPicPr>
          <p:cNvPr id="8197" name="Audio 1">
            <a:hlinkClick r:id="" action="ppaction://media"/>
            <a:extLst>
              <a:ext uri="{FF2B5EF4-FFF2-40B4-BE49-F238E27FC236}">
                <a16:creationId xmlns:a16="http://schemas.microsoft.com/office/drawing/2014/main" id="{B2909EEC-EDF6-415C-811A-C605BBC13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0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0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5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7BB1E43-E1E4-49C8-9517-86579CA2C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4425" y="260350"/>
            <a:ext cx="7848600" cy="914400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3200" dirty="0">
                <a:solidFill>
                  <a:schemeClr val="tx1"/>
                </a:solidFill>
              </a:rPr>
              <a:t>B. Warum Latein manchen Schülern schwer </a:t>
            </a:r>
            <a:r>
              <a:rPr lang="de-DE" altLang="de-DE" sz="3200" dirty="0" smtClean="0">
                <a:solidFill>
                  <a:schemeClr val="tx1"/>
                </a:solidFill>
              </a:rPr>
              <a:t>fällt.</a:t>
            </a:r>
            <a:endParaRPr lang="de-DE" altLang="de-DE" sz="3200" i="1" dirty="0">
              <a:solidFill>
                <a:schemeClr val="tx1"/>
              </a:solidFill>
            </a:endParaRPr>
          </a:p>
        </p:txBody>
      </p:sp>
      <p:sp>
        <p:nvSpPr>
          <p:cNvPr id="1273859" name="Rectangle 3">
            <a:extLst>
              <a:ext uri="{FF2B5EF4-FFF2-40B4-BE49-F238E27FC236}">
                <a16:creationId xmlns:a16="http://schemas.microsoft.com/office/drawing/2014/main" id="{A9E246AE-B235-42D4-AD54-3D8E4591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273860" name="Rectangle 4">
            <a:extLst>
              <a:ext uri="{FF2B5EF4-FFF2-40B4-BE49-F238E27FC236}">
                <a16:creationId xmlns:a16="http://schemas.microsoft.com/office/drawing/2014/main" id="{816D0B07-5C92-440F-B1D0-1499E505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268412"/>
            <a:ext cx="8351837" cy="518492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00025" algn="l" eaLnBrk="0" hangingPunct="0">
              <a:spcBef>
                <a:spcPct val="20000"/>
              </a:spcBef>
              <a:spcAft>
                <a:spcPct val="40000"/>
              </a:spcAft>
              <a:buFont typeface="Wingdings 2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Aft>
                <a:spcPct val="50000"/>
              </a:spcAft>
              <a:buFontTx/>
              <a:buNone/>
              <a:defRPr/>
            </a:pPr>
            <a:r>
              <a:rPr lang="de-DE" altLang="de-DE" sz="2300" b="1" dirty="0"/>
              <a:t/>
            </a:r>
            <a:br>
              <a:rPr lang="de-DE" altLang="de-DE" sz="2300" b="1" dirty="0"/>
            </a:br>
            <a:r>
              <a:rPr lang="de-DE" altLang="de-DE" sz="2300" b="1" dirty="0"/>
              <a:t>Beispiel 1a: </a:t>
            </a:r>
            <a:r>
              <a:rPr lang="de-DE" altLang="de-DE" sz="2300" dirty="0"/>
              <a:t>Der lat. Satz </a:t>
            </a:r>
            <a:r>
              <a:rPr lang="de-DE" altLang="de-DE" sz="2300" b="1" dirty="0" err="1"/>
              <a:t>Milites</a:t>
            </a:r>
            <a:r>
              <a:rPr lang="de-DE" altLang="de-DE" sz="2300" b="1" dirty="0"/>
              <a:t> </a:t>
            </a:r>
            <a:r>
              <a:rPr lang="de-DE" altLang="de-DE" sz="2300" b="1" dirty="0" err="1"/>
              <a:t>vocant</a:t>
            </a:r>
            <a:r>
              <a:rPr lang="de-DE" altLang="de-DE" sz="2300" b="1" dirty="0" smtClean="0"/>
              <a:t>. </a:t>
            </a:r>
            <a:r>
              <a:rPr lang="de-DE" altLang="de-DE" sz="2300" b="1" dirty="0" smtClean="0">
                <a:solidFill>
                  <a:srgbClr val="00B050"/>
                </a:solidFill>
              </a:rPr>
              <a:t>(Herbstferien Kl.8)</a:t>
            </a:r>
            <a:endParaRPr lang="de-DE" altLang="de-DE" sz="23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150000"/>
              </a:lnSpc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dirty="0"/>
              <a:t>Stufe 1: </a:t>
            </a:r>
            <a:r>
              <a:rPr lang="de-DE" altLang="de-DE" b="1" dirty="0"/>
              <a:t>Vokabeln erkennen und wissen. </a:t>
            </a:r>
            <a:r>
              <a:rPr lang="de-DE" altLang="de-DE" i="1" dirty="0"/>
              <a:t/>
            </a:r>
            <a:br>
              <a:rPr lang="de-DE" altLang="de-DE" i="1" dirty="0"/>
            </a:br>
            <a:r>
              <a:rPr lang="de-DE" altLang="de-DE" i="1" dirty="0" err="1"/>
              <a:t>Milites</a:t>
            </a:r>
            <a:r>
              <a:rPr lang="de-DE" altLang="de-DE" i="1" dirty="0"/>
              <a:t> -&gt; </a:t>
            </a:r>
            <a:r>
              <a:rPr lang="de-DE" altLang="de-DE" i="1" dirty="0" err="1">
                <a:sym typeface="Wingdings" panose="05000000000000000000" pitchFamily="2" charset="2"/>
              </a:rPr>
              <a:t>miles</a:t>
            </a:r>
            <a:r>
              <a:rPr lang="de-DE" altLang="de-DE" i="1" dirty="0">
                <a:sym typeface="Wingdings" panose="05000000000000000000" pitchFamily="2" charset="2"/>
              </a:rPr>
              <a:t> </a:t>
            </a:r>
            <a:r>
              <a:rPr lang="de-DE" altLang="de-DE" i="1" dirty="0"/>
              <a:t>-&gt;</a:t>
            </a:r>
            <a:r>
              <a:rPr lang="de-DE" altLang="de-DE" dirty="0">
                <a:sym typeface="Wingdings" panose="05000000000000000000" pitchFamily="2" charset="2"/>
              </a:rPr>
              <a:t>  „Soldat“ // </a:t>
            </a:r>
            <a:r>
              <a:rPr lang="de-DE" altLang="de-DE" i="1" dirty="0" err="1">
                <a:sym typeface="Wingdings" panose="05000000000000000000" pitchFamily="2" charset="2"/>
              </a:rPr>
              <a:t>vocant</a:t>
            </a:r>
            <a:r>
              <a:rPr lang="de-DE" altLang="de-DE" i="1" dirty="0">
                <a:sym typeface="Wingdings" panose="05000000000000000000" pitchFamily="2" charset="2"/>
              </a:rPr>
              <a:t> </a:t>
            </a:r>
            <a:r>
              <a:rPr lang="de-DE" altLang="de-DE" i="1" dirty="0"/>
              <a:t>-&gt;</a:t>
            </a:r>
            <a:r>
              <a:rPr lang="de-DE" altLang="de-DE" i="1" dirty="0">
                <a:sym typeface="Wingdings" panose="05000000000000000000" pitchFamily="2" charset="2"/>
              </a:rPr>
              <a:t>  </a:t>
            </a:r>
            <a:r>
              <a:rPr lang="de-DE" altLang="de-DE" i="1" dirty="0" err="1">
                <a:sym typeface="Wingdings" panose="05000000000000000000" pitchFamily="2" charset="2"/>
              </a:rPr>
              <a:t>vocare</a:t>
            </a:r>
            <a:r>
              <a:rPr lang="de-DE" altLang="de-DE" i="1" dirty="0">
                <a:sym typeface="Wingdings" panose="05000000000000000000" pitchFamily="2" charset="2"/>
              </a:rPr>
              <a:t> </a:t>
            </a:r>
            <a:r>
              <a:rPr lang="de-DE" altLang="de-DE" i="1" dirty="0"/>
              <a:t>-&gt; „</a:t>
            </a:r>
            <a:r>
              <a:rPr lang="de-DE" altLang="de-DE" dirty="0">
                <a:sym typeface="Wingdings" panose="05000000000000000000" pitchFamily="2" charset="2"/>
              </a:rPr>
              <a:t>rufen“</a:t>
            </a:r>
            <a:endParaRPr lang="de-DE" altLang="de-DE" sz="20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300" dirty="0">
                <a:sym typeface="Wingdings" panose="05000000000000000000" pitchFamily="2" charset="2"/>
              </a:rPr>
              <a:t>Stufe 2: </a:t>
            </a:r>
            <a:r>
              <a:rPr lang="de-DE" altLang="de-DE" sz="2300" b="1" dirty="0">
                <a:sym typeface="Wingdings" panose="05000000000000000000" pitchFamily="2" charset="2"/>
              </a:rPr>
              <a:t>Bestimmung von Prädikat und Subjekt.</a:t>
            </a:r>
            <a:r>
              <a:rPr lang="de-DE" altLang="de-DE" sz="2300" i="1" dirty="0">
                <a:sym typeface="Wingdings" panose="05000000000000000000" pitchFamily="2" charset="2"/>
              </a:rPr>
              <a:t/>
            </a:r>
            <a:br>
              <a:rPr lang="de-DE" altLang="de-DE" sz="2300" i="1" dirty="0">
                <a:sym typeface="Wingdings" panose="05000000000000000000" pitchFamily="2" charset="2"/>
              </a:rPr>
            </a:br>
            <a:r>
              <a:rPr lang="de-DE" altLang="de-DE" sz="2300" i="1" dirty="0" err="1">
                <a:sym typeface="Wingdings" panose="05000000000000000000" pitchFamily="2" charset="2"/>
              </a:rPr>
              <a:t>vocant</a:t>
            </a:r>
            <a:r>
              <a:rPr lang="de-DE" altLang="de-DE" sz="2300" dirty="0">
                <a:sym typeface="Wingdings" panose="05000000000000000000" pitchFamily="2" charset="2"/>
              </a:rPr>
              <a:t>: Prädikat im Plural.</a:t>
            </a:r>
            <a:br>
              <a:rPr lang="de-DE" altLang="de-DE" sz="2300" dirty="0">
                <a:sym typeface="Wingdings" panose="05000000000000000000" pitchFamily="2" charset="2"/>
              </a:rPr>
            </a:br>
            <a:r>
              <a:rPr lang="de-DE" altLang="de-DE" sz="2300" i="1" dirty="0" err="1">
                <a:sym typeface="Wingdings" panose="05000000000000000000" pitchFamily="2" charset="2"/>
              </a:rPr>
              <a:t>milites</a:t>
            </a:r>
            <a:r>
              <a:rPr lang="de-DE" altLang="de-DE" sz="2300" i="1" dirty="0">
                <a:sym typeface="Wingdings" panose="05000000000000000000" pitchFamily="2" charset="2"/>
              </a:rPr>
              <a:t>: </a:t>
            </a:r>
            <a:r>
              <a:rPr lang="de-DE" altLang="de-DE" sz="2300" dirty="0">
                <a:sym typeface="Wingdings" panose="05000000000000000000" pitchFamily="2" charset="2"/>
              </a:rPr>
              <a:t>Subjekt oder </a:t>
            </a:r>
            <a:r>
              <a:rPr lang="de-DE" altLang="de-DE" sz="2300" dirty="0" smtClean="0">
                <a:sym typeface="Wingdings" panose="05000000000000000000" pitchFamily="2" charset="2"/>
              </a:rPr>
              <a:t>Akk.-Objekt</a:t>
            </a:r>
            <a:r>
              <a:rPr lang="de-DE" altLang="de-DE" sz="2300" dirty="0">
                <a:sym typeface="Wingdings" panose="05000000000000000000" pitchFamily="2" charset="2"/>
              </a:rPr>
              <a:t>. In jedem Fall Plural.</a:t>
            </a:r>
          </a:p>
          <a:p>
            <a:pPr eaLnBrk="1" hangingPunct="1"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300" i="1" dirty="0">
                <a:sym typeface="Wingdings" panose="05000000000000000000" pitchFamily="2" charset="2"/>
              </a:rPr>
              <a:t>Wegen einer bestimmten </a:t>
            </a:r>
            <a:r>
              <a:rPr lang="de-DE" altLang="de-DE" sz="2300" i="1" dirty="0" smtClean="0">
                <a:sym typeface="Wingdings" panose="05000000000000000000" pitchFamily="2" charset="2"/>
              </a:rPr>
              <a:t>Regel </a:t>
            </a:r>
            <a:r>
              <a:rPr lang="de-DE" altLang="de-DE" sz="2300" i="1" dirty="0">
                <a:sym typeface="Wingdings" panose="05000000000000000000" pitchFamily="2" charset="2"/>
              </a:rPr>
              <a:t>ist </a:t>
            </a:r>
            <a:r>
              <a:rPr lang="de-DE" altLang="de-DE" sz="2300" i="1" dirty="0" err="1">
                <a:sym typeface="Wingdings" panose="05000000000000000000" pitchFamily="2" charset="2"/>
              </a:rPr>
              <a:t>milites</a:t>
            </a:r>
            <a:r>
              <a:rPr lang="de-DE" altLang="de-DE" sz="2300" i="1" dirty="0">
                <a:sym typeface="Wingdings" panose="05000000000000000000" pitchFamily="2" charset="2"/>
              </a:rPr>
              <a:t> Subjekt.</a:t>
            </a:r>
          </a:p>
          <a:p>
            <a:pPr eaLnBrk="1" hangingPunct="1">
              <a:lnSpc>
                <a:spcPct val="150000"/>
              </a:lnSpc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300" dirty="0">
                <a:sym typeface="Wingdings" panose="05000000000000000000" pitchFamily="2" charset="2"/>
              </a:rPr>
              <a:t>Stufe 3:</a:t>
            </a:r>
            <a:r>
              <a:rPr lang="de-DE" altLang="de-DE" sz="2300" b="1" dirty="0">
                <a:sym typeface="Wingdings" panose="05000000000000000000" pitchFamily="2" charset="2"/>
              </a:rPr>
              <a:t> Übersetzung: „Die Soldaten rufen“</a:t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b="1" dirty="0">
                <a:sym typeface="Wingdings" panose="05000000000000000000" pitchFamily="2" charset="2"/>
              </a:rPr>
              <a:t/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b="1" dirty="0">
                <a:sym typeface="Wingdings" panose="05000000000000000000" pitchFamily="2" charset="2"/>
              </a:rPr>
              <a:t/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b="1" dirty="0">
                <a:sym typeface="Wingdings" panose="05000000000000000000" pitchFamily="2" charset="2"/>
              </a:rPr>
              <a:t/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dirty="0">
                <a:sym typeface="Wingdings" panose="05000000000000000000" pitchFamily="2" charset="2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7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73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73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73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73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385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72EBE66-0CF3-4655-B268-70DEFFCE8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4425" y="260350"/>
            <a:ext cx="7848600" cy="914400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3200">
                <a:solidFill>
                  <a:schemeClr val="tx1"/>
                </a:solidFill>
              </a:rPr>
              <a:t>B. Warum Latein manchen Schülern (nicht) schwer fällt. </a:t>
            </a:r>
          </a:p>
        </p:txBody>
      </p:sp>
      <p:sp>
        <p:nvSpPr>
          <p:cNvPr id="1273859" name="Rectangle 3">
            <a:extLst>
              <a:ext uri="{FF2B5EF4-FFF2-40B4-BE49-F238E27FC236}">
                <a16:creationId xmlns:a16="http://schemas.microsoft.com/office/drawing/2014/main" id="{F053A632-53F5-4875-8606-6651CD0FA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273860" name="Rectangle 4">
            <a:extLst>
              <a:ext uri="{FF2B5EF4-FFF2-40B4-BE49-F238E27FC236}">
                <a16:creationId xmlns:a16="http://schemas.microsoft.com/office/drawing/2014/main" id="{72FC70A8-BC7A-4F8D-BD30-9832B3773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268760"/>
            <a:ext cx="8351837" cy="532859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00025" algn="l" eaLnBrk="0" hangingPunct="0">
              <a:spcBef>
                <a:spcPct val="20000"/>
              </a:spcBef>
              <a:spcAft>
                <a:spcPct val="40000"/>
              </a:spcAft>
              <a:buFont typeface="Wingdings 2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lnSpc>
                <a:spcPct val="150000"/>
              </a:lnSpc>
              <a:spcAft>
                <a:spcPct val="50000"/>
              </a:spcAft>
              <a:buFontTx/>
              <a:buNone/>
              <a:defRPr/>
            </a:pPr>
            <a:r>
              <a:rPr lang="de-DE" altLang="de-DE" sz="2300" dirty="0"/>
              <a:t>Nun fast der gleiche Satz: Nur ein Buchstabe weniger.</a:t>
            </a:r>
            <a:r>
              <a:rPr lang="de-DE" altLang="de-DE" sz="2300" b="1" dirty="0"/>
              <a:t/>
            </a:r>
            <a:br>
              <a:rPr lang="de-DE" altLang="de-DE" sz="2300" b="1" dirty="0"/>
            </a:br>
            <a:r>
              <a:rPr lang="de-DE" altLang="de-DE" sz="2300" b="1" dirty="0"/>
              <a:t>Beispiel 1b) </a:t>
            </a:r>
            <a:r>
              <a:rPr lang="de-DE" altLang="de-DE" sz="2300" b="1" dirty="0" err="1"/>
              <a:t>Milites</a:t>
            </a:r>
            <a:r>
              <a:rPr lang="de-DE" altLang="de-DE" sz="2300" b="1" dirty="0"/>
              <a:t> </a:t>
            </a:r>
            <a:r>
              <a:rPr lang="de-DE" altLang="de-DE" sz="2300" b="1" strike="dblStrike" dirty="0" err="1"/>
              <a:t>voca</a:t>
            </a:r>
            <a:r>
              <a:rPr lang="de-DE" altLang="de-DE" sz="2300" b="1" strike="dblStrike" dirty="0" err="1">
                <a:solidFill>
                  <a:srgbClr val="FF0000"/>
                </a:solidFill>
              </a:rPr>
              <a:t>n</a:t>
            </a:r>
            <a:r>
              <a:rPr lang="de-DE" altLang="de-DE" sz="2300" b="1" strike="dblStrike" dirty="0" err="1"/>
              <a:t>t</a:t>
            </a:r>
            <a:r>
              <a:rPr lang="de-DE" altLang="de-DE" sz="2300" b="1" dirty="0"/>
              <a:t> </a:t>
            </a:r>
            <a:r>
              <a:rPr lang="de-DE" altLang="de-DE" sz="2300" b="1" dirty="0" err="1"/>
              <a:t>vocat</a:t>
            </a:r>
            <a:r>
              <a:rPr lang="de-DE" altLang="de-DE" sz="2300" b="1" dirty="0"/>
              <a:t>.</a:t>
            </a:r>
          </a:p>
          <a:p>
            <a:pPr eaLnBrk="1" hangingPunct="1"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Stufe 1: </a:t>
            </a:r>
            <a:r>
              <a:rPr lang="de-DE" altLang="de-DE" sz="2000" dirty="0" smtClean="0"/>
              <a:t>(vorherige Folie) Vokabeln </a:t>
            </a:r>
            <a:r>
              <a:rPr lang="de-DE" altLang="de-DE" sz="2000" dirty="0"/>
              <a:t>erkennen und wissen.</a:t>
            </a:r>
            <a:endParaRPr lang="de-DE" altLang="de-DE" sz="23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300" dirty="0" smtClean="0">
                <a:sym typeface="Wingdings" panose="05000000000000000000" pitchFamily="2" charset="2"/>
              </a:rPr>
              <a:t>Stufe </a:t>
            </a:r>
            <a:r>
              <a:rPr lang="de-DE" altLang="de-DE" sz="2300" dirty="0">
                <a:sym typeface="Wingdings" panose="05000000000000000000" pitchFamily="2" charset="2"/>
              </a:rPr>
              <a:t>2: </a:t>
            </a:r>
            <a:r>
              <a:rPr lang="de-DE" altLang="de-DE" sz="2300" b="1" dirty="0">
                <a:sym typeface="Wingdings" panose="05000000000000000000" pitchFamily="2" charset="2"/>
              </a:rPr>
              <a:t>Bestimmung von Prädikat und Subjekt.</a:t>
            </a:r>
            <a:r>
              <a:rPr lang="de-DE" altLang="de-DE" sz="2300" i="1" dirty="0">
                <a:sym typeface="Wingdings" panose="05000000000000000000" pitchFamily="2" charset="2"/>
              </a:rPr>
              <a:t/>
            </a:r>
            <a:br>
              <a:rPr lang="de-DE" altLang="de-DE" sz="2300" i="1" dirty="0">
                <a:sym typeface="Wingdings" panose="05000000000000000000" pitchFamily="2" charset="2"/>
              </a:rPr>
            </a:br>
            <a:r>
              <a:rPr lang="de-DE" altLang="de-DE" sz="2300" i="1" dirty="0" err="1">
                <a:sym typeface="Wingdings" panose="05000000000000000000" pitchFamily="2" charset="2"/>
              </a:rPr>
              <a:t>vocat</a:t>
            </a:r>
            <a:r>
              <a:rPr lang="de-DE" altLang="de-DE" sz="2300" dirty="0">
                <a:sym typeface="Wingdings" panose="05000000000000000000" pitchFamily="2" charset="2"/>
              </a:rPr>
              <a:t>: Immer noch Prädikat, aber jetzt im Singular.</a:t>
            </a:r>
            <a:br>
              <a:rPr lang="de-DE" altLang="de-DE" sz="2300" dirty="0">
                <a:sym typeface="Wingdings" panose="05000000000000000000" pitchFamily="2" charset="2"/>
              </a:rPr>
            </a:br>
            <a:r>
              <a:rPr lang="de-DE" altLang="de-DE" sz="2300" i="1" dirty="0" err="1">
                <a:sym typeface="Wingdings" panose="05000000000000000000" pitchFamily="2" charset="2"/>
              </a:rPr>
              <a:t>milites</a:t>
            </a:r>
            <a:r>
              <a:rPr lang="de-DE" altLang="de-DE" sz="2300" i="1" dirty="0">
                <a:sym typeface="Wingdings" panose="05000000000000000000" pitchFamily="2" charset="2"/>
              </a:rPr>
              <a:t>: </a:t>
            </a:r>
            <a:r>
              <a:rPr lang="de-DE" altLang="de-DE" sz="2300" dirty="0">
                <a:sym typeface="Wingdings" panose="05000000000000000000" pitchFamily="2" charset="2"/>
              </a:rPr>
              <a:t>Immer noch Subjekt oder </a:t>
            </a:r>
            <a:r>
              <a:rPr lang="de-DE" altLang="de-DE" sz="2300" dirty="0" smtClean="0">
                <a:sym typeface="Wingdings" panose="05000000000000000000" pitchFamily="2" charset="2"/>
              </a:rPr>
              <a:t>Akk.-Objekt</a:t>
            </a:r>
            <a:r>
              <a:rPr lang="de-DE" altLang="de-DE" sz="2300" dirty="0">
                <a:sym typeface="Wingdings" panose="05000000000000000000" pitchFamily="2" charset="2"/>
              </a:rPr>
              <a:t>, Plural.</a:t>
            </a:r>
          </a:p>
          <a:p>
            <a:pPr eaLnBrk="1" hangingPunct="1"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300" i="1" dirty="0">
                <a:sym typeface="Wingdings" panose="05000000000000000000" pitchFamily="2" charset="2"/>
              </a:rPr>
              <a:t>Wegen einer bestimmten Regel kann </a:t>
            </a:r>
            <a:r>
              <a:rPr lang="de-DE" altLang="de-DE" sz="2300" i="1" dirty="0" err="1">
                <a:sym typeface="Wingdings" panose="05000000000000000000" pitchFamily="2" charset="2"/>
              </a:rPr>
              <a:t>milites</a:t>
            </a:r>
            <a:r>
              <a:rPr lang="de-DE" altLang="de-DE" sz="2300" i="1" dirty="0">
                <a:sym typeface="Wingdings" panose="05000000000000000000" pitchFamily="2" charset="2"/>
              </a:rPr>
              <a:t> = Soldaten </a:t>
            </a:r>
            <a:br>
              <a:rPr lang="de-DE" altLang="de-DE" sz="2300" i="1" dirty="0">
                <a:sym typeface="Wingdings" panose="05000000000000000000" pitchFamily="2" charset="2"/>
              </a:rPr>
            </a:br>
            <a:r>
              <a:rPr lang="de-DE" altLang="de-DE" sz="2300" i="1" dirty="0">
                <a:sym typeface="Wingdings" panose="05000000000000000000" pitchFamily="2" charset="2"/>
              </a:rPr>
              <a:t>jetzt NICHT Subjekt sein, ist also Akkusativ-Objekt.</a:t>
            </a:r>
          </a:p>
          <a:p>
            <a:pPr eaLnBrk="1" hangingPunct="1">
              <a:lnSpc>
                <a:spcPct val="150000"/>
              </a:lnSpc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300" dirty="0">
                <a:sym typeface="Wingdings" panose="05000000000000000000" pitchFamily="2" charset="2"/>
              </a:rPr>
              <a:t>Stufe 3:</a:t>
            </a:r>
            <a:r>
              <a:rPr lang="de-DE" altLang="de-DE" sz="2300" b="1" dirty="0">
                <a:sym typeface="Wingdings" panose="05000000000000000000" pitchFamily="2" charset="2"/>
              </a:rPr>
              <a:t> Übersetzung: „Er ruft die Soldaten“</a:t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b="1" dirty="0">
                <a:sym typeface="Wingdings" panose="05000000000000000000" pitchFamily="2" charset="2"/>
              </a:rPr>
              <a:t/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b="1" dirty="0">
                <a:sym typeface="Wingdings" panose="05000000000000000000" pitchFamily="2" charset="2"/>
              </a:rPr>
              <a:t/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b="1" dirty="0">
                <a:sym typeface="Wingdings" panose="05000000000000000000" pitchFamily="2" charset="2"/>
              </a:rPr>
              <a:t/>
            </a:r>
            <a:br>
              <a:rPr lang="de-DE" altLang="de-DE" sz="2300" b="1" dirty="0">
                <a:sym typeface="Wingdings" panose="05000000000000000000" pitchFamily="2" charset="2"/>
              </a:rPr>
            </a:br>
            <a:r>
              <a:rPr lang="de-DE" altLang="de-DE" sz="2300" dirty="0">
                <a:sym typeface="Wingdings" panose="05000000000000000000" pitchFamily="2" charset="2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7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73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73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73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73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38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06897B5-76CB-48C0-A6FE-45842EEC0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4425" y="260350"/>
            <a:ext cx="7848600" cy="914400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3200">
                <a:solidFill>
                  <a:schemeClr val="tx1"/>
                </a:solidFill>
              </a:rPr>
              <a:t>B. Warum Latein manchen Schülern (nicht) schwer fällt. </a:t>
            </a:r>
            <a:endParaRPr lang="de-DE" altLang="de-DE" sz="3200"/>
          </a:p>
        </p:txBody>
      </p:sp>
      <p:sp>
        <p:nvSpPr>
          <p:cNvPr id="1273859" name="Rectangle 3">
            <a:extLst>
              <a:ext uri="{FF2B5EF4-FFF2-40B4-BE49-F238E27FC236}">
                <a16:creationId xmlns:a16="http://schemas.microsoft.com/office/drawing/2014/main" id="{64963754-B223-408A-8AFC-716D70AA9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273860" name="Rectangle 4">
            <a:extLst>
              <a:ext uri="{FF2B5EF4-FFF2-40B4-BE49-F238E27FC236}">
                <a16:creationId xmlns:a16="http://schemas.microsoft.com/office/drawing/2014/main" id="{C2C544C8-CDF5-486D-8FC4-141CA034D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557338"/>
            <a:ext cx="83518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00025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b="1" dirty="0"/>
              <a:t>Dieses Beispiel verdeutlicht die Problemfelder:</a:t>
            </a:r>
          </a:p>
          <a:p>
            <a:pPr lvl="1" eaLnBrk="1" hangingPunct="1"/>
            <a:r>
              <a:rPr lang="de-DE" altLang="de-DE" sz="2400" dirty="0" smtClean="0"/>
              <a:t>Vokabeln </a:t>
            </a:r>
            <a:r>
              <a:rPr lang="de-DE" altLang="de-DE" sz="2400" dirty="0"/>
              <a:t>allein führen ohne grammatische Überlegungen nicht zum Ziel.</a:t>
            </a:r>
          </a:p>
          <a:p>
            <a:pPr lvl="1" eaLnBrk="1" hangingPunct="1"/>
            <a:r>
              <a:rPr lang="de-DE" altLang="de-DE" sz="2400" dirty="0"/>
              <a:t>Lateinunterricht gleicht oft einem Puzzle: Durch Analysieren und Kombinieren (Was passt zusammen?“) erhält man die Lösung.</a:t>
            </a:r>
            <a:r>
              <a:rPr lang="de-DE" altLang="de-DE" sz="2400" b="1" dirty="0"/>
              <a:t> </a:t>
            </a:r>
          </a:p>
          <a:p>
            <a:pPr lvl="1" eaLnBrk="1" hangingPunct="1"/>
            <a:r>
              <a:rPr lang="de-DE" altLang="de-DE" sz="2400" dirty="0">
                <a:solidFill>
                  <a:srgbClr val="FF0000"/>
                </a:solidFill>
              </a:rPr>
              <a:t>Dieses logisch-analytische Erschließen auf Grundlage der Vokabel- und Formenkenntnisse kann interessant oder große Hürde sein.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7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73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73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73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385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415F599-FF8E-4463-B979-054154F8D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63613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de-DE" altLang="de-DE" sz="3200">
                <a:solidFill>
                  <a:schemeClr val="tx1"/>
                </a:solidFill>
              </a:rPr>
              <a:t>C. Latein lernen – Wozu?</a:t>
            </a:r>
          </a:p>
        </p:txBody>
      </p:sp>
      <p:sp>
        <p:nvSpPr>
          <p:cNvPr id="1302531" name="Rectangle 3">
            <a:extLst>
              <a:ext uri="{FF2B5EF4-FFF2-40B4-BE49-F238E27FC236}">
                <a16:creationId xmlns:a16="http://schemas.microsoft.com/office/drawing/2014/main" id="{F93CB94D-03C0-4478-A386-8F8827D20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302532" name="Rectangle 4">
            <a:extLst>
              <a:ext uri="{FF2B5EF4-FFF2-40B4-BE49-F238E27FC236}">
                <a16:creationId xmlns:a16="http://schemas.microsoft.com/office/drawing/2014/main" id="{539B7087-959A-4FD6-B8EC-8191B3829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557338"/>
            <a:ext cx="8424863" cy="489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de-DE" b="1" dirty="0"/>
              <a:t>(1) </a:t>
            </a:r>
            <a:r>
              <a:rPr lang="de-DE" altLang="de-DE" dirty="0" smtClean="0"/>
              <a:t>Lateinunterricht </a:t>
            </a:r>
            <a:r>
              <a:rPr lang="de-DE" altLang="de-DE" dirty="0" smtClean="0"/>
              <a:t>verbessert</a:t>
            </a:r>
            <a:r>
              <a:rPr lang="de-DE" altLang="de-DE" dirty="0" smtClean="0"/>
              <a:t> die </a:t>
            </a:r>
            <a:r>
              <a:rPr lang="de-DE" altLang="de-DE" b="1" dirty="0" smtClean="0"/>
              <a:t>Ausdrucksfähigkeit </a:t>
            </a:r>
            <a:r>
              <a:rPr lang="de-DE" altLang="de-DE" b="1" dirty="0"/>
              <a:t>im </a:t>
            </a:r>
            <a:r>
              <a:rPr lang="de-DE" altLang="de-DE" b="1" dirty="0" smtClean="0"/>
              <a:t>Deutschen, </a:t>
            </a:r>
            <a:r>
              <a:rPr lang="de-DE" altLang="de-DE" dirty="0" smtClean="0"/>
              <a:t>z.B. beim Vokabellernen:</a:t>
            </a:r>
            <a:br>
              <a:rPr lang="de-DE" altLang="de-DE" dirty="0" smtClean="0"/>
            </a:br>
            <a:r>
              <a:rPr lang="de-DE" altLang="de-DE" i="1" dirty="0" err="1" smtClean="0"/>
              <a:t>intellegere</a:t>
            </a:r>
            <a:r>
              <a:rPr lang="de-DE" altLang="de-DE" i="1" dirty="0" smtClean="0"/>
              <a:t> – erkennen, einsehen, verstehen.</a:t>
            </a:r>
            <a:br>
              <a:rPr lang="de-DE" altLang="de-DE" i="1" dirty="0" smtClean="0"/>
            </a:br>
            <a:r>
              <a:rPr lang="de-DE" altLang="de-DE" i="1" dirty="0" err="1"/>
              <a:t>n</a:t>
            </a:r>
            <a:r>
              <a:rPr lang="de-DE" altLang="de-DE" i="1" dirty="0" err="1" smtClean="0"/>
              <a:t>egare</a:t>
            </a:r>
            <a:r>
              <a:rPr lang="de-DE" altLang="de-DE" i="1" dirty="0" smtClean="0"/>
              <a:t> – leugnen, bestreiten, verneinen.  </a:t>
            </a:r>
            <a:endParaRPr lang="de-DE" altLang="de-DE" i="1" dirty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de-DE" b="1" dirty="0"/>
              <a:t>(2) </a:t>
            </a:r>
            <a:r>
              <a:rPr lang="de-DE" altLang="de-DE" dirty="0"/>
              <a:t>Lateinunterricht </a:t>
            </a:r>
            <a:r>
              <a:rPr lang="de-DE" altLang="de-DE" dirty="0" smtClean="0"/>
              <a:t>fördert das Verstehen von Fremdwörtern: Fraktur -&gt; lateinisch </a:t>
            </a:r>
            <a:r>
              <a:rPr lang="de-DE" altLang="de-DE" dirty="0" err="1" smtClean="0"/>
              <a:t>fractum</a:t>
            </a:r>
            <a:r>
              <a:rPr lang="de-DE" altLang="de-DE" dirty="0" smtClean="0"/>
              <a:t> –&gt; gebrochen.</a:t>
            </a:r>
            <a:br>
              <a:rPr lang="de-DE" altLang="de-DE" dirty="0" smtClean="0"/>
            </a:br>
            <a:r>
              <a:rPr lang="de-DE" altLang="de-DE" dirty="0" smtClean="0"/>
              <a:t>Petition -&gt; lateinisch </a:t>
            </a:r>
            <a:r>
              <a:rPr lang="de-DE" altLang="de-DE" dirty="0" err="1" smtClean="0"/>
              <a:t>petere</a:t>
            </a:r>
            <a:r>
              <a:rPr lang="de-DE" altLang="de-DE" dirty="0" smtClean="0"/>
              <a:t> –&gt; verlangen.</a:t>
            </a:r>
            <a:br>
              <a:rPr lang="de-DE" altLang="de-DE" dirty="0" smtClean="0"/>
            </a:br>
            <a:r>
              <a:rPr lang="de-DE" altLang="de-DE" dirty="0" smtClean="0"/>
              <a:t>Observieren -&gt; lateinisch </a:t>
            </a:r>
            <a:r>
              <a:rPr lang="de-DE" altLang="de-DE" dirty="0" err="1" smtClean="0"/>
              <a:t>observare</a:t>
            </a:r>
            <a:r>
              <a:rPr lang="de-DE" altLang="de-DE" dirty="0" smtClean="0"/>
              <a:t> -&gt; beobachten.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>        </a:t>
            </a:r>
            <a:endParaRPr lang="de-DE" altLang="de-DE" dirty="0"/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19095102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0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0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5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415F599-FF8E-4463-B979-054154F8D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63613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de-DE" altLang="de-DE" sz="3200">
                <a:solidFill>
                  <a:schemeClr val="tx1"/>
                </a:solidFill>
              </a:rPr>
              <a:t>C. Latein lernen – Wozu?</a:t>
            </a:r>
          </a:p>
        </p:txBody>
      </p:sp>
      <p:sp>
        <p:nvSpPr>
          <p:cNvPr id="1302531" name="Rectangle 3">
            <a:extLst>
              <a:ext uri="{FF2B5EF4-FFF2-40B4-BE49-F238E27FC236}">
                <a16:creationId xmlns:a16="http://schemas.microsoft.com/office/drawing/2014/main" id="{F93CB94D-03C0-4478-A386-8F8827D20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302532" name="Rectangle 4">
            <a:extLst>
              <a:ext uri="{FF2B5EF4-FFF2-40B4-BE49-F238E27FC236}">
                <a16:creationId xmlns:a16="http://schemas.microsoft.com/office/drawing/2014/main" id="{539B7087-959A-4FD6-B8EC-8191B3829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557338"/>
            <a:ext cx="8424863" cy="489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ct val="5000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2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2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de-DE" b="1" dirty="0" smtClean="0"/>
              <a:t>(</a:t>
            </a:r>
            <a:r>
              <a:rPr lang="de-DE" altLang="de-DE" b="1" dirty="0"/>
              <a:t>3</a:t>
            </a:r>
            <a:r>
              <a:rPr lang="de-DE" altLang="de-DE" b="1" dirty="0" smtClean="0"/>
              <a:t>) </a:t>
            </a:r>
            <a:r>
              <a:rPr lang="de-DE" altLang="de-DE" dirty="0"/>
              <a:t>Lateinunterricht </a:t>
            </a:r>
            <a:r>
              <a:rPr lang="de-DE" altLang="de-DE" dirty="0" smtClean="0"/>
              <a:t>bietet ein </a:t>
            </a:r>
            <a:r>
              <a:rPr lang="de-DE" altLang="de-DE" b="1" dirty="0" smtClean="0"/>
              <a:t>Training </a:t>
            </a:r>
            <a:r>
              <a:rPr lang="de-DE" altLang="de-DE" b="1" dirty="0"/>
              <a:t>des </a:t>
            </a:r>
            <a:r>
              <a:rPr lang="de-DE" altLang="de-DE" b="1" dirty="0" smtClean="0"/>
              <a:t>logisch-  </a:t>
            </a:r>
            <a:br>
              <a:rPr lang="de-DE" altLang="de-DE" b="1" dirty="0" smtClean="0"/>
            </a:br>
            <a:r>
              <a:rPr lang="de-DE" altLang="de-DE" b="1" dirty="0" smtClean="0"/>
              <a:t> analytischen </a:t>
            </a:r>
            <a:r>
              <a:rPr lang="de-DE" altLang="de-DE" b="1" dirty="0"/>
              <a:t>Denkens</a:t>
            </a:r>
            <a:r>
              <a:rPr lang="de-DE" altLang="de-DE" dirty="0"/>
              <a:t> (vgl. Beispiel) </a:t>
            </a:r>
            <a:r>
              <a:rPr lang="de-DE" altLang="de-DE" dirty="0" smtClean="0"/>
              <a:t>und </a:t>
            </a:r>
            <a:r>
              <a:rPr lang="de-DE" altLang="de-DE" dirty="0"/>
              <a:t>Vorbereitung 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> auf </a:t>
            </a:r>
            <a:r>
              <a:rPr lang="de-DE" altLang="de-DE" dirty="0"/>
              <a:t>ein wissenschaftliches Argumentieren.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de-DE" altLang="de-DE" sz="2400" b="1" dirty="0" smtClean="0"/>
              <a:t>(4) </a:t>
            </a:r>
            <a:r>
              <a:rPr lang="de-DE" altLang="de-DE" sz="2400" dirty="0"/>
              <a:t>Lateinunterricht gibt die </a:t>
            </a:r>
            <a:r>
              <a:rPr lang="de-DE" altLang="de-DE" sz="2400" b="1" dirty="0"/>
              <a:t>Möglichkeit </a:t>
            </a:r>
            <a:r>
              <a:rPr lang="de-DE" altLang="de-DE" sz="2400" dirty="0"/>
              <a:t>zum Erwerb </a:t>
            </a:r>
            <a:r>
              <a:rPr lang="de-DE" altLang="de-DE" sz="2400" dirty="0" smtClean="0"/>
              <a:t>der</a:t>
            </a:r>
            <a:br>
              <a:rPr lang="de-DE" altLang="de-DE" sz="2400" dirty="0" smtClean="0"/>
            </a:br>
            <a:r>
              <a:rPr lang="de-DE" altLang="de-DE" sz="2400" dirty="0" smtClean="0"/>
              <a:t>      </a:t>
            </a:r>
            <a:r>
              <a:rPr lang="de-DE" altLang="de-DE" sz="2400" b="1" dirty="0" smtClean="0">
                <a:solidFill>
                  <a:srgbClr val="FF0000"/>
                </a:solidFill>
              </a:rPr>
              <a:t>Zusatzqualifikation </a:t>
            </a:r>
            <a:r>
              <a:rPr lang="de-DE" altLang="de-DE" sz="2400" b="1" dirty="0">
                <a:solidFill>
                  <a:srgbClr val="FF0000"/>
                </a:solidFill>
              </a:rPr>
              <a:t>„Latinum</a:t>
            </a:r>
            <a:r>
              <a:rPr lang="de-DE" altLang="de-DE" sz="2400" b="1" dirty="0"/>
              <a:t>“, </a:t>
            </a:r>
            <a:r>
              <a:rPr lang="de-DE" altLang="de-DE" sz="2400" dirty="0"/>
              <a:t>welche beim Studium </a:t>
            </a:r>
            <a:r>
              <a:rPr lang="de-DE" altLang="de-DE" sz="2400" dirty="0" smtClean="0"/>
              <a:t> </a:t>
            </a:r>
            <a:br>
              <a:rPr lang="de-DE" altLang="de-DE" sz="2400" dirty="0" smtClean="0"/>
            </a:br>
            <a:r>
              <a:rPr lang="de-DE" altLang="de-DE" sz="2400" dirty="0" smtClean="0"/>
              <a:t>      förderlich </a:t>
            </a:r>
            <a:r>
              <a:rPr lang="de-DE" altLang="de-DE" sz="2400" dirty="0"/>
              <a:t>sein kann </a:t>
            </a:r>
            <a:r>
              <a:rPr lang="de-DE" altLang="de-DE" sz="2400" dirty="0" smtClean="0"/>
              <a:t>(</a:t>
            </a:r>
            <a:r>
              <a:rPr lang="de-DE" altLang="de-DE" sz="2400" dirty="0" smtClean="0"/>
              <a:t>Studienvoraussetzung kaum mehr.</a:t>
            </a:r>
            <a:r>
              <a:rPr lang="de-DE" altLang="de-DE" sz="2400" dirty="0" smtClean="0"/>
              <a:t>) </a:t>
            </a:r>
            <a:r>
              <a:rPr lang="de-DE" altLang="de-DE" sz="2400" b="1" dirty="0"/>
              <a:t/>
            </a:r>
            <a:br>
              <a:rPr lang="de-DE" altLang="de-DE" sz="2400" b="1" dirty="0"/>
            </a:br>
            <a:endParaRPr lang="de-DE" altLang="de-DE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0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0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53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C464A3F-7DC6-4666-A86E-FDF54AAB9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144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de-DE" altLang="de-DE" sz="3600" dirty="0"/>
              <a:t>D. </a:t>
            </a:r>
            <a:r>
              <a:rPr lang="de-DE" altLang="de-DE" sz="3600" dirty="0" smtClean="0"/>
              <a:t>Di</a:t>
            </a:r>
            <a:r>
              <a:rPr lang="de-DE" altLang="de-DE" sz="3600" dirty="0" smtClean="0"/>
              <a:t>e beiden Wege</a:t>
            </a:r>
            <a:r>
              <a:rPr lang="de-DE" altLang="de-DE" sz="3600" dirty="0" smtClean="0"/>
              <a:t> zum </a:t>
            </a:r>
            <a:r>
              <a:rPr lang="de-DE" altLang="de-DE" sz="3600" dirty="0"/>
              <a:t>Latinum</a:t>
            </a:r>
          </a:p>
        </p:txBody>
      </p:sp>
      <p:sp>
        <p:nvSpPr>
          <p:cNvPr id="1268739" name="Rectangle 3">
            <a:extLst>
              <a:ext uri="{FF2B5EF4-FFF2-40B4-BE49-F238E27FC236}">
                <a16:creationId xmlns:a16="http://schemas.microsoft.com/office/drawing/2014/main" id="{AC690D14-F9F1-44C7-AB13-AF6F34277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00" y="5516563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4000" b="1">
              <a:solidFill>
                <a:srgbClr val="0C4593"/>
              </a:solidFill>
            </a:endParaRPr>
          </a:p>
        </p:txBody>
      </p:sp>
      <p:sp>
        <p:nvSpPr>
          <p:cNvPr id="1268740" name="Rectangle 4">
            <a:extLst>
              <a:ext uri="{FF2B5EF4-FFF2-40B4-BE49-F238E27FC236}">
                <a16:creationId xmlns:a16="http://schemas.microsoft.com/office/drawing/2014/main" id="{0855028F-B4FC-4B4D-9098-C14607946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484313"/>
            <a:ext cx="8353425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800" b="1"/>
              <a:t>Klasse 8/9/10: 4 Stunden Latein</a:t>
            </a:r>
          </a:p>
        </p:txBody>
      </p:sp>
      <p:sp>
        <p:nvSpPr>
          <p:cNvPr id="1268742" name="Text Box 6">
            <a:extLst>
              <a:ext uri="{FF2B5EF4-FFF2-40B4-BE49-F238E27FC236}">
                <a16:creationId xmlns:a16="http://schemas.microsoft.com/office/drawing/2014/main" id="{FE3591BF-5557-4BDB-AE1D-E80E80B4B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86" y="2865213"/>
            <a:ext cx="3791839" cy="32778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tabLst>
                <a:tab pos="13271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tabLst>
                <a:tab pos="13271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tabLst>
                <a:tab pos="132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tabLst>
                <a:tab pos="132715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de-DE" altLang="de-DE" sz="2200" i="1" dirty="0" smtClean="0"/>
              <a:t>(noch offen für G9)</a:t>
            </a:r>
            <a:br>
              <a:rPr lang="de-DE" altLang="de-DE" sz="2200" i="1" dirty="0" smtClean="0"/>
            </a:br>
            <a:r>
              <a:rPr lang="de-DE" altLang="de-DE" b="1" dirty="0" smtClean="0"/>
              <a:t>Latein </a:t>
            </a:r>
            <a:r>
              <a:rPr lang="de-DE" altLang="de-DE" b="1" dirty="0"/>
              <a:t>bis Klasse 12,</a:t>
            </a:r>
            <a:br>
              <a:rPr lang="de-DE" altLang="de-DE" b="1" dirty="0"/>
            </a:br>
            <a:r>
              <a:rPr lang="de-DE" altLang="de-DE" sz="2000" dirty="0" smtClean="0"/>
              <a:t>(</a:t>
            </a:r>
            <a:r>
              <a:rPr lang="de-DE" altLang="de-DE" sz="2000" dirty="0"/>
              <a:t>wenn Kurs zustande </a:t>
            </a:r>
            <a:r>
              <a:rPr lang="de-DE" altLang="de-DE" sz="2000" dirty="0" smtClean="0"/>
              <a:t>kommt)    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/>
              <a:t> </a:t>
            </a:r>
            <a:r>
              <a:rPr lang="de-DE" altLang="de-DE" b="1" dirty="0"/>
              <a:t>Note mind</a:t>
            </a:r>
            <a:r>
              <a:rPr lang="de-DE" altLang="de-DE" dirty="0"/>
              <a:t>. </a:t>
            </a:r>
            <a:r>
              <a:rPr lang="de-DE" altLang="de-DE" b="1" i="1" dirty="0"/>
              <a:t>ausreichend              </a:t>
            </a:r>
            <a:r>
              <a:rPr lang="de-DE" altLang="de-DE" dirty="0"/>
              <a:t>(keine Prüfung</a:t>
            </a:r>
            <a:r>
              <a:rPr lang="de-DE" altLang="de-DE" dirty="0" smtClean="0"/>
              <a:t>)</a:t>
            </a:r>
            <a:br>
              <a:rPr lang="de-DE" altLang="de-DE" dirty="0" smtClean="0"/>
            </a:br>
            <a:endParaRPr lang="de-DE" altLang="de-DE" dirty="0"/>
          </a:p>
        </p:txBody>
      </p:sp>
      <p:sp>
        <p:nvSpPr>
          <p:cNvPr id="1268744" name="Text Box 8">
            <a:extLst>
              <a:ext uri="{FF2B5EF4-FFF2-40B4-BE49-F238E27FC236}">
                <a16:creationId xmlns:a16="http://schemas.microsoft.com/office/drawing/2014/main" id="{61D7BA23-F072-453A-A267-CF475265D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326" y="2865214"/>
            <a:ext cx="4508154" cy="32778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tabLst>
                <a:tab pos="13271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tabLst>
                <a:tab pos="13271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tabLst>
                <a:tab pos="132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tabLst>
                <a:tab pos="132715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de-DE" altLang="de-DE" sz="2200" i="1" dirty="0" smtClean="0"/>
              <a:t>(bereits </a:t>
            </a:r>
            <a:r>
              <a:rPr lang="de-DE" altLang="de-DE" sz="2200" i="1" dirty="0"/>
              <a:t>f</a:t>
            </a:r>
            <a:r>
              <a:rPr lang="de-DE" altLang="de-DE" sz="2200" i="1" dirty="0" smtClean="0"/>
              <a:t>estgelegt für G9)</a:t>
            </a:r>
            <a:br>
              <a:rPr lang="de-DE" altLang="de-DE" sz="2200" i="1" dirty="0" smtClean="0"/>
            </a:br>
            <a:r>
              <a:rPr lang="de-DE" altLang="de-DE" b="1" dirty="0" err="1" smtClean="0"/>
              <a:t>Latinumsprüfung</a:t>
            </a:r>
            <a:r>
              <a:rPr lang="de-DE" altLang="de-DE" b="1" dirty="0" smtClean="0"/>
              <a:t> Ende Kl. 10 </a:t>
            </a:r>
            <a:r>
              <a:rPr lang="de-DE" altLang="de-DE" sz="2000" dirty="0"/>
              <a:t>(Cicero, schriftl. + </a:t>
            </a:r>
            <a:r>
              <a:rPr lang="de-DE" altLang="de-DE" sz="2000" dirty="0" err="1"/>
              <a:t>mündl</a:t>
            </a:r>
            <a:r>
              <a:rPr lang="de-DE" altLang="de-DE" sz="2000" dirty="0"/>
              <a:t>.)</a:t>
            </a:r>
            <a:r>
              <a:rPr lang="de-DE" altLang="de-DE" sz="2000" b="1" dirty="0"/>
              <a:t> </a:t>
            </a:r>
            <a:r>
              <a:rPr lang="de-DE" altLang="de-DE" b="1" dirty="0"/>
              <a:t/>
            </a:r>
            <a:br>
              <a:rPr lang="de-DE" altLang="de-DE" b="1" dirty="0"/>
            </a:br>
            <a:r>
              <a:rPr lang="de-DE" altLang="de-DE" b="1" dirty="0"/>
              <a:t>mit Note mind. a</a:t>
            </a:r>
            <a:r>
              <a:rPr lang="de-DE" altLang="de-DE" b="1" i="1" dirty="0"/>
              <a:t>usreichend</a:t>
            </a:r>
            <a:br>
              <a:rPr lang="de-DE" altLang="de-DE" b="1" i="1" dirty="0"/>
            </a:br>
            <a:r>
              <a:rPr lang="de-DE" altLang="de-DE" dirty="0"/>
              <a:t>(Gewichtung 50:50</a:t>
            </a:r>
            <a:r>
              <a:rPr lang="de-DE" altLang="de-DE" dirty="0" smtClean="0"/>
              <a:t>)</a:t>
            </a:r>
            <a:br>
              <a:rPr lang="de-DE" altLang="de-DE" dirty="0" smtClean="0"/>
            </a:br>
            <a:endParaRPr lang="de-DE" altLang="de-DE" dirty="0"/>
          </a:p>
        </p:txBody>
      </p:sp>
      <p:sp>
        <p:nvSpPr>
          <p:cNvPr id="14343" name="Pfeil nach links 1">
            <a:extLst>
              <a:ext uri="{FF2B5EF4-FFF2-40B4-BE49-F238E27FC236}">
                <a16:creationId xmlns:a16="http://schemas.microsoft.com/office/drawing/2014/main" id="{FCF3AD9F-7154-44CF-95B6-B3DD07EC1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880" y="5424052"/>
            <a:ext cx="936625" cy="542925"/>
          </a:xfrm>
          <a:prstGeom prst="leftArrow">
            <a:avLst>
              <a:gd name="adj1" fmla="val 50000"/>
              <a:gd name="adj2" fmla="val 5003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tabLst>
                <a:tab pos="13271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tabLst>
                <a:tab pos="13271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tabLst>
                <a:tab pos="132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tabLst>
                <a:tab pos="132715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/>
          </a:p>
        </p:txBody>
      </p:sp>
      <p:sp>
        <p:nvSpPr>
          <p:cNvPr id="14344" name="Pfeil nach unten 3">
            <a:extLst>
              <a:ext uri="{FF2B5EF4-FFF2-40B4-BE49-F238E27FC236}">
                <a16:creationId xmlns:a16="http://schemas.microsoft.com/office/drawing/2014/main" id="{4C33F685-F0CB-4347-8299-9DF5B90FB092}"/>
              </a:ext>
            </a:extLst>
          </p:cNvPr>
          <p:cNvSpPr>
            <a:spLocks noChangeArrowheads="1"/>
          </p:cNvSpPr>
          <p:nvPr/>
        </p:nvSpPr>
        <p:spPr bwMode="auto">
          <a:xfrm rot="1942749">
            <a:off x="3992563" y="2028825"/>
            <a:ext cx="355600" cy="712788"/>
          </a:xfrm>
          <a:prstGeom prst="downArrow">
            <a:avLst>
              <a:gd name="adj1" fmla="val 50000"/>
              <a:gd name="adj2" fmla="val 49898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tabLst>
                <a:tab pos="13271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tabLst>
                <a:tab pos="13271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tabLst>
                <a:tab pos="132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tabLst>
                <a:tab pos="132715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/>
          </a:p>
        </p:txBody>
      </p:sp>
      <p:sp>
        <p:nvSpPr>
          <p:cNvPr id="14345" name="Pfeil nach unten 12">
            <a:extLst>
              <a:ext uri="{FF2B5EF4-FFF2-40B4-BE49-F238E27FC236}">
                <a16:creationId xmlns:a16="http://schemas.microsoft.com/office/drawing/2014/main" id="{B53970E0-4605-4D94-8B02-386F54A52A7B}"/>
              </a:ext>
            </a:extLst>
          </p:cNvPr>
          <p:cNvSpPr>
            <a:spLocks noChangeArrowheads="1"/>
          </p:cNvSpPr>
          <p:nvPr/>
        </p:nvSpPr>
        <p:spPr bwMode="auto">
          <a:xfrm rot="-2890052">
            <a:off x="4787900" y="2025651"/>
            <a:ext cx="434975" cy="755650"/>
          </a:xfrm>
          <a:prstGeom prst="downArrow">
            <a:avLst>
              <a:gd name="adj1" fmla="val 50000"/>
              <a:gd name="adj2" fmla="val 5013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buBlip>
                <a:blip r:embed="rId3"/>
              </a:buBlip>
              <a:tabLst>
                <a:tab pos="13271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40000"/>
              </a:spcAft>
              <a:buFont typeface="Wingdings 2" panose="05020102010507070707" pitchFamily="18" charset="2"/>
              <a:buBlip>
                <a:blip r:embed="rId3"/>
              </a:buBlip>
              <a:tabLst>
                <a:tab pos="13271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30000"/>
              </a:spcAft>
              <a:buBlip>
                <a:blip r:embed="rId3"/>
              </a:buBlip>
              <a:tabLst>
                <a:tab pos="132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Blip>
                <a:blip r:embed="rId3"/>
              </a:buBlip>
              <a:tabLst>
                <a:tab pos="132715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10000"/>
              </a:spcAft>
              <a:buBlip>
                <a:blip r:embed="rId3"/>
              </a:buBlip>
              <a:tabLst>
                <a:tab pos="1327150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68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6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6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8739" grpId="0" autoUpdateAnimBg="0"/>
      <p:bldP spid="1268742" grpId="0" animBg="1"/>
      <p:bldP spid="12687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8.7|19.7|9|1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"/>
</p:tagLst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>
            <a:tab pos="1327150" algn="l"/>
          </a:tabLst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>
            <a:tab pos="1327150" algn="l"/>
          </a:tabLst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827</Words>
  <Application>Microsoft Office PowerPoint</Application>
  <PresentationFormat>Bildschirmpräsentation (4:3)</PresentationFormat>
  <Paragraphs>66</Paragraphs>
  <Slides>14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Times New Roman</vt:lpstr>
      <vt:lpstr>Verdana</vt:lpstr>
      <vt:lpstr>Wingdings</vt:lpstr>
      <vt:lpstr>Wingdings 2</vt:lpstr>
      <vt:lpstr>Standarddesign</vt:lpstr>
      <vt:lpstr>Image</vt:lpstr>
      <vt:lpstr>Information Zweigwahl  - Der Latein-Zweig -  OStR Herr Gebhardt</vt:lpstr>
      <vt:lpstr>Übersicht</vt:lpstr>
      <vt:lpstr>A. Latein und Mathematik</vt:lpstr>
      <vt:lpstr>B. Warum Latein manchen Schülern schwer fällt.</vt:lpstr>
      <vt:lpstr>B. Warum Latein manchen Schülern (nicht) schwer fällt. </vt:lpstr>
      <vt:lpstr>B. Warum Latein manchen Schülern (nicht) schwer fällt. </vt:lpstr>
      <vt:lpstr>C. Latein lernen – Wozu?</vt:lpstr>
      <vt:lpstr>C. Latein lernen – Wozu?</vt:lpstr>
      <vt:lpstr>D. Die beiden Wege zum Latinum</vt:lpstr>
      <vt:lpstr>E. Zehn Schülerzitate</vt:lpstr>
      <vt:lpstr>E. Zehn Schülerzitate</vt:lpstr>
      <vt:lpstr>E. Lehrer-Erfahrungen zur Zweigwahl</vt:lpstr>
      <vt:lpstr>Wir Eltern können kein Latein!</vt:lpstr>
      <vt:lpstr>Jetzt bin ich mit meinem Latein am Ende.  Haben sie noch Fragen? </vt:lpstr>
    </vt:vector>
  </TitlesOfParts>
  <Company>DFKI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sprachl. Zweig</dc:title>
  <dc:creator>Michael Gebhardt</dc:creator>
  <cp:lastModifiedBy>Michael Gebhardt</cp:lastModifiedBy>
  <cp:revision>1751</cp:revision>
  <cp:lastPrinted>2001-11-26T11:30:42Z</cp:lastPrinted>
  <dcterms:created xsi:type="dcterms:W3CDTF">2001-11-13T10:48:01Z</dcterms:created>
  <dcterms:modified xsi:type="dcterms:W3CDTF">2025-03-11T16:09:24Z</dcterms:modified>
</cp:coreProperties>
</file>